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65" r:id="rId6"/>
    <p:sldId id="259" r:id="rId7"/>
    <p:sldId id="262" r:id="rId8"/>
    <p:sldId id="260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89A73C-98DA-534B-F266-CFD26064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1B45CD-E43B-FF4A-3133-246DEFD73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7D56E4-CCBE-0F1D-2BCC-2E5D8F63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338A24-A04C-0510-FFC2-87FE2D0D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647C087-549F-937F-E013-B36187D9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2276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F3265-4EE1-E4EA-3C55-87C88A55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506FCCE-3FD0-0BC4-3D5D-467C8B6A1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A5887DF-2A1B-3E80-8FF0-D2077C57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3CDA20-4FB1-755C-E0C5-A73068CB2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D451D77-8BDD-95CA-9D62-BC98EC99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071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B8A5256-1790-B9FA-1AE2-C4ADE24DF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A57C2E1-74BF-0507-4B73-A3C4E09F5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BA5A7A2-1C05-0313-63C5-8E760FF1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A95EE47-B372-C5B7-4CB5-1F7AC391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844AEF1-F78F-30EA-2F43-2C7D1AA5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66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38A68-2A71-E1C6-74BF-FF8E283A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57D2FA-0D4F-A310-915E-F438A0DDE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D787D0B-33C6-7636-0AD0-64E357F3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4DE24D2-8809-8091-56FE-B80920A3E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B1EC3B6-9A6C-D8E3-B4DD-1593A8DA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765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ABBC1-D15F-8ED9-5DFF-545F4039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809A02-1DCF-4719-7E52-B2194A436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5CE520-B561-A1DB-EC46-DAE5041C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05F1F5B-B011-1CDC-35F7-D29BF9F9F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333EBD3-C737-A871-AAC7-40150DA2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266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2853C-AC1E-9029-D5E8-7E5A0751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2358C2-634A-96CD-B170-E68869B68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A87AEC0-6434-B286-9401-EE452005B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EA5A35C-A60C-0657-3E7F-29E40AB9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1DC6BF6-A596-BFF1-8C7B-548CAA1B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E2FE6D1-5FA3-4011-A5D6-EAA56BDD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776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4410C0-FBD5-7C2C-21AD-3537BF14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B3910E0-6027-197E-6B8C-5FB5FE91A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7DF8B10-3D24-F19D-9ADC-D935077CE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B119AB1-1FB8-EF1F-F201-EFB4DE3C5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CF1D92E-6FB6-E119-AEAE-283415EA5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A0F146B-06FC-884B-9A78-FAF80887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B673F07-A8EA-7733-3001-5C76BDC8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BBAAE36-5FF2-4C78-6D38-B3249479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622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7E726-441B-6A36-BA1B-53374077E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CE4B85A-D73E-A601-53C8-3A5AC538B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AD14026-99C2-C304-0899-E3E8293B7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93D9252-32F7-04AD-7886-B9E847EF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87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DC520E9-67C4-0763-5128-385484DF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208F906-6C3A-8254-54CC-B96D449B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1BE602E-D1FB-626E-3045-D548FFEF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511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14C46-AD0E-11F6-049E-74A01D4A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CADC73-9CDC-1E55-1999-B00837B26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0ACA78-1E7D-5A87-338E-03BAA2681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4F12E28-1ADD-8560-3A49-FF32A25A5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500FEDE-1083-A680-2713-150063F1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E489400-BBDD-05FF-DA96-0582E22E1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4306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33153-4AD8-63CD-4316-F442CC70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942AD9C-74FC-954D-5D0A-7190C7540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4B06AEB-8B0D-62F4-C2E3-36C16E3F6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F676C7F-C5F4-81BC-3377-24F075D1D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77B60DC-2EDF-3991-F1D3-96E1B590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EFAFE84-E546-C1B2-AEA4-F69EEB8C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67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1A36621-9452-A41D-A4C0-23F828F9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BF456C-9FF3-DF0C-2D34-D5E70F997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5D22BE5-4640-191E-A36F-FD99BEE82D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140F7C-4892-4350-ABCA-09FB6D9CB264}" type="datetimeFigureOut">
              <a:rPr lang="sk-SK" smtClean="0"/>
              <a:t>24. 4. 2024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ABB8791-B724-7255-BBA5-2F9F9C6D3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0A286DF-E3B1-71F6-F299-B381E5D8A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74E39C-3E6A-40B2-ABBB-0ED0E79AD4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483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D2D7F-1E52-6BE1-125D-5063BF7DA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Classroom</a:t>
            </a:r>
            <a:r>
              <a:rPr lang="sk-SK" dirty="0"/>
              <a:t> management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DA8AC5-D999-95F2-DB1B-A0B2AE2537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/>
              <a:t>Teacher</a:t>
            </a:r>
            <a:r>
              <a:rPr lang="sk-SK" dirty="0"/>
              <a:t> </a:t>
            </a:r>
            <a:r>
              <a:rPr lang="sk-SK" dirty="0" err="1"/>
              <a:t>training</a:t>
            </a:r>
            <a:r>
              <a:rPr lang="sk-SK" dirty="0"/>
              <a:t> in </a:t>
            </a:r>
            <a:r>
              <a:rPr lang="sk-SK" dirty="0" err="1"/>
              <a:t>Alghero</a:t>
            </a:r>
            <a:r>
              <a:rPr lang="sk-SK" dirty="0"/>
              <a:t> - </a:t>
            </a:r>
            <a:r>
              <a:rPr lang="sk-SK" dirty="0" err="1"/>
              <a:t>Sardinia</a:t>
            </a:r>
            <a:endParaRPr lang="sk-SK" dirty="0"/>
          </a:p>
        </p:txBody>
      </p:sp>
      <p:pic>
        <p:nvPicPr>
          <p:cNvPr id="4" name="Obrázok 3" descr="Obrázok, na ktorom je text, písmo, elektrická modrá, logo&#10;&#10;Automaticky generovaný popis">
            <a:extLst>
              <a:ext uri="{FF2B5EF4-FFF2-40B4-BE49-F238E27FC236}">
                <a16:creationId xmlns:a16="http://schemas.microsoft.com/office/drawing/2014/main" id="{9A7CF8AB-2111-8322-0420-7B130637D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" y="654050"/>
            <a:ext cx="5113020" cy="107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422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1A45F-1862-9874-9B2C-A228FC99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Môj výber a očakávania od kurzu...?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86AC817-1E06-F91B-598C-50C8349D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9305"/>
            <a:ext cx="11079480" cy="4351338"/>
          </a:xfrm>
        </p:spPr>
        <p:txBody>
          <a:bodyPr>
            <a:normAutofit/>
          </a:bodyPr>
          <a:lstStyle/>
          <a:p>
            <a:pPr algn="just"/>
            <a:r>
              <a:rPr lang="sk-SK" dirty="0"/>
              <a:t>Ešte v  </a:t>
            </a:r>
            <a:r>
              <a:rPr lang="sk-SK" dirty="0" err="1"/>
              <a:t>šk.r</a:t>
            </a:r>
            <a:r>
              <a:rPr lang="sk-SK" dirty="0"/>
              <a:t>.: 2022/2023 som sa rozhodla prijať ďalšiu pracovnú úlohu - úlohu triedneho učiteľa v budúcej 5. A triede. </a:t>
            </a:r>
          </a:p>
          <a:p>
            <a:pPr marL="0" indent="0" algn="just">
              <a:buNone/>
            </a:pPr>
            <a:endParaRPr lang="sk-SK" dirty="0"/>
          </a:p>
          <a:p>
            <a:pPr algn="just"/>
            <a:r>
              <a:rPr lang="sk-SK" dirty="0"/>
              <a:t>Pocítila som potrebu dovzdelávania a získania nových zručnosti aj v oblasti triedneho manažovania. Kurz mi tzv. ,,padol do rany.“ </a:t>
            </a:r>
          </a:p>
          <a:p>
            <a:pPr marL="0" indent="0" algn="just">
              <a:buNone/>
            </a:pPr>
            <a:endParaRPr lang="sk-SK" dirty="0"/>
          </a:p>
          <a:p>
            <a:pPr algn="just"/>
            <a:r>
              <a:rPr lang="sk-SK" dirty="0"/>
              <a:t>Od projektu Erasmus+ a kurzu ,,</a:t>
            </a:r>
            <a:r>
              <a:rPr lang="sk-SK" b="1" dirty="0" err="1"/>
              <a:t>Classroom</a:t>
            </a:r>
            <a:r>
              <a:rPr lang="sk-SK" b="1" dirty="0"/>
              <a:t> management</a:t>
            </a:r>
            <a:r>
              <a:rPr lang="sk-SK" dirty="0"/>
              <a:t>“ som  očakávala novú inšpiráciu, návody na vedenie triedy v rešpektujúcej, priateľskej klíme, </a:t>
            </a:r>
            <a:r>
              <a:rPr lang="sk-SK"/>
              <a:t>v ktorej sa </a:t>
            </a:r>
            <a:r>
              <a:rPr lang="sk-SK" dirty="0"/>
              <a:t>žiaci môžu cítiť bezpečne. </a:t>
            </a:r>
          </a:p>
        </p:txBody>
      </p:sp>
    </p:spTree>
    <p:extLst>
      <p:ext uri="{BB962C8B-B14F-4D97-AF65-F5344CB8AC3E}">
        <p14:creationId xmlns:p14="http://schemas.microsoft.com/office/powerpoint/2010/main" val="166596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1651D-3DBD-45BA-45AE-BD7AAD57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0"/>
            <a:ext cx="10515600" cy="1325563"/>
          </a:xfrm>
        </p:spPr>
        <p:txBody>
          <a:bodyPr/>
          <a:lstStyle/>
          <a:p>
            <a:pPr algn="ctr"/>
            <a:r>
              <a:rPr lang="sk-SK" b="1" dirty="0"/>
              <a:t>Čo mi kurz priniesol</a:t>
            </a:r>
            <a:r>
              <a:rPr lang="sk-SK" dirty="0"/>
              <a:t>?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4C6016-3E10-4E3A-603C-DF6AFEC3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9505"/>
            <a:ext cx="11963400" cy="5728495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dirty="0"/>
              <a:t>Získala som nové informácie a inšpirácie na manažovanie správania sa detí v triednom kolektíve – </a:t>
            </a:r>
            <a:r>
              <a:rPr lang="sk-SK" b="1" dirty="0"/>
              <a:t>dobré nastavené pravidlá triedy, ale aj rutiny dávajú dieťaťu bezpečie</a:t>
            </a:r>
            <a:r>
              <a:rPr lang="sk-SK" dirty="0"/>
              <a:t>. V bezpečí je práca tvorivá, efektívna. </a:t>
            </a:r>
          </a:p>
          <a:p>
            <a:pPr marL="0" indent="0" algn="just">
              <a:buNone/>
            </a:pPr>
            <a:endParaRPr lang="sk-SK" dirty="0"/>
          </a:p>
          <a:p>
            <a:pPr algn="just"/>
            <a:r>
              <a:rPr lang="sk-SK" dirty="0"/>
              <a:t>Posilnila som svoje zručnosti a kompetencie zamerané na poznanie detí, ktoré tvoria sociálnu skupinu – </a:t>
            </a:r>
            <a:r>
              <a:rPr lang="sk-SK" b="1" dirty="0"/>
              <a:t>ak má dieťa možnosť spolupodieľať sa na tvorbe pravidiel, diskutovať o nich, skôr ich bude rešpektovať</a:t>
            </a:r>
            <a:r>
              <a:rPr lang="sk-SK" dirty="0"/>
              <a:t>.  </a:t>
            </a:r>
          </a:p>
          <a:p>
            <a:pPr algn="just"/>
            <a:endParaRPr lang="sk-SK" dirty="0"/>
          </a:p>
          <a:p>
            <a:pPr algn="just"/>
            <a:r>
              <a:rPr lang="sk-SK" dirty="0"/>
              <a:t>Vzdelávanie prebiehalo v relaxačnej atmosfére krásnej Sardínie. Spoznali sme aj čarovné staré mesto </a:t>
            </a:r>
            <a:r>
              <a:rPr lang="sk-SK" dirty="0" err="1"/>
              <a:t>Alghera</a:t>
            </a:r>
            <a:r>
              <a:rPr lang="sk-SK" dirty="0"/>
              <a:t>, ktoré ponúkalo úžasné výhľady na more. Loďou sme doputovali aj do Neptúnovej jaskyne, kde sme obdivovali krásy jaskynnej výzdoby vytvorenej počas miliónov rokov. Tiež sme sa opaľovali a večerali na krásnych plážach akou bola určite aj </a:t>
            </a:r>
            <a:r>
              <a:rPr lang="sk-SK" dirty="0" err="1"/>
              <a:t>Maria</a:t>
            </a:r>
            <a:r>
              <a:rPr lang="sk-SK" dirty="0"/>
              <a:t> </a:t>
            </a:r>
            <a:r>
              <a:rPr lang="sk-SK" dirty="0" err="1"/>
              <a:t>Pia</a:t>
            </a:r>
            <a:r>
              <a:rPr lang="sk-SK" dirty="0"/>
              <a:t> </a:t>
            </a:r>
            <a:r>
              <a:rPr lang="sk-SK" dirty="0" err="1"/>
              <a:t>beach</a:t>
            </a:r>
            <a:r>
              <a:rPr lang="sk-SK" dirty="0"/>
              <a:t>. A tá úžasná káva! Odporúčam</a:t>
            </a:r>
          </a:p>
        </p:txBody>
      </p:sp>
    </p:spTree>
    <p:extLst>
      <p:ext uri="{BB962C8B-B14F-4D97-AF65-F5344CB8AC3E}">
        <p14:creationId xmlns:p14="http://schemas.microsoft.com/office/powerpoint/2010/main" val="389824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79D8DB-FC69-DAD7-0A94-85A0326D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73" y="507238"/>
            <a:ext cx="3624471" cy="38458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Nezabudnuteľné zážitky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97CA1E-CB99-916F-8FA2-0559A69D8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73" y="4445204"/>
            <a:ext cx="3624471" cy="17811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Jedinečné emócie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A008F40-0D35-442E-09D5-3FAEFCB55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25004"/>
          <a:stretch/>
        </p:blipFill>
        <p:spPr>
          <a:xfrm>
            <a:off x="4416816" y="507238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822268" h="2822268">
                <a:moveTo>
                  <a:pt x="1411134" y="0"/>
                </a:moveTo>
                <a:cubicBezTo>
                  <a:pt x="2190482" y="0"/>
                  <a:pt x="2822268" y="631786"/>
                  <a:pt x="2822268" y="1411134"/>
                </a:cubicBezTo>
                <a:cubicBezTo>
                  <a:pt x="2822268" y="2190482"/>
                  <a:pt x="2190482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9908DAB-2AEB-10A5-718F-12B9C893B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69" r="-2" b="9900"/>
          <a:stretch/>
        </p:blipFill>
        <p:spPr>
          <a:xfrm>
            <a:off x="7466568" y="10"/>
            <a:ext cx="2564451" cy="2469732"/>
          </a:xfrm>
          <a:custGeom>
            <a:avLst/>
            <a:gdLst/>
            <a:ahLst/>
            <a:cxnLst/>
            <a:rect l="l" t="t" r="r" b="b"/>
            <a:pathLst>
              <a:path w="2564451" h="2469742">
                <a:moveTo>
                  <a:pt x="799668" y="0"/>
                </a:moveTo>
                <a:lnTo>
                  <a:pt x="1764783" y="0"/>
                </a:lnTo>
                <a:lnTo>
                  <a:pt x="1781325" y="6055"/>
                </a:lnTo>
                <a:cubicBezTo>
                  <a:pt x="2241535" y="200707"/>
                  <a:pt x="2564451" y="656401"/>
                  <a:pt x="2564451" y="1187517"/>
                </a:cubicBezTo>
                <a:cubicBezTo>
                  <a:pt x="2564451" y="1895670"/>
                  <a:pt x="1990379" y="2469742"/>
                  <a:pt x="1282225" y="2469742"/>
                </a:cubicBezTo>
                <a:cubicBezTo>
                  <a:pt x="574072" y="2469742"/>
                  <a:pt x="0" y="1895670"/>
                  <a:pt x="0" y="1187517"/>
                </a:cubicBezTo>
                <a:cubicBezTo>
                  <a:pt x="0" y="656401"/>
                  <a:pt x="322916" y="200707"/>
                  <a:pt x="783126" y="6055"/>
                </a:cubicBezTo>
                <a:close/>
              </a:path>
            </a:pathLst>
          </a:cu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433D713-66B6-AB76-95EB-3C2A76176E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0" r="-5" b="-5"/>
          <a:stretch/>
        </p:blipFill>
        <p:spPr>
          <a:xfrm>
            <a:off x="9746115" y="1711922"/>
            <a:ext cx="2445887" cy="2822268"/>
          </a:xfrm>
          <a:custGeom>
            <a:avLst/>
            <a:gdLst/>
            <a:ahLst/>
            <a:cxnLst/>
            <a:rect l="l" t="t" r="r" b="b"/>
            <a:pathLst>
              <a:path w="2445887" h="2822268">
                <a:moveTo>
                  <a:pt x="1411134" y="0"/>
                </a:moveTo>
                <a:cubicBezTo>
                  <a:pt x="1800808" y="0"/>
                  <a:pt x="2153592" y="157947"/>
                  <a:pt x="2408957" y="413312"/>
                </a:cubicBezTo>
                <a:lnTo>
                  <a:pt x="2445887" y="453946"/>
                </a:lnTo>
                <a:lnTo>
                  <a:pt x="2445887" y="2368323"/>
                </a:lnTo>
                <a:lnTo>
                  <a:pt x="2408957" y="2408957"/>
                </a:lnTo>
                <a:cubicBezTo>
                  <a:pt x="2153592" y="2664322"/>
                  <a:pt x="1800808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4A7CD30F-1A81-2B2B-F692-55A79A1ED0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00" r="19116" b="1"/>
          <a:stretch/>
        </p:blipFill>
        <p:spPr>
          <a:xfrm>
            <a:off x="6275781" y="3215582"/>
            <a:ext cx="3755236" cy="3642418"/>
          </a:xfrm>
          <a:custGeom>
            <a:avLst/>
            <a:gdLst/>
            <a:ahLst/>
            <a:cxnLst/>
            <a:rect l="l" t="t" r="r" b="b"/>
            <a:pathLst>
              <a:path w="3755236" h="3642418">
                <a:moveTo>
                  <a:pt x="1877618" y="0"/>
                </a:moveTo>
                <a:cubicBezTo>
                  <a:pt x="2914598" y="0"/>
                  <a:pt x="3755236" y="840638"/>
                  <a:pt x="3755236" y="1877618"/>
                </a:cubicBezTo>
                <a:cubicBezTo>
                  <a:pt x="3755236" y="2655353"/>
                  <a:pt x="3282377" y="3322646"/>
                  <a:pt x="2608472" y="3607684"/>
                </a:cubicBezTo>
                <a:lnTo>
                  <a:pt x="2513570" y="3642418"/>
                </a:lnTo>
                <a:lnTo>
                  <a:pt x="1241666" y="3642418"/>
                </a:lnTo>
                <a:lnTo>
                  <a:pt x="1146765" y="3607684"/>
                </a:lnTo>
                <a:cubicBezTo>
                  <a:pt x="472859" y="3322646"/>
                  <a:pt x="0" y="2655353"/>
                  <a:pt x="0" y="1877618"/>
                </a:cubicBezTo>
                <a:cubicBezTo>
                  <a:pt x="0" y="840638"/>
                  <a:pt x="840638" y="0"/>
                  <a:pt x="1877618" y="0"/>
                </a:cubicBezTo>
                <a:close/>
              </a:path>
            </a:pathLst>
          </a:custGeom>
        </p:spPr>
      </p:pic>
      <p:grpSp>
        <p:nvGrpSpPr>
          <p:cNvPr id="27" name="Graphic 190">
            <a:extLst>
              <a:ext uri="{FF2B5EF4-FFF2-40B4-BE49-F238E27FC236}">
                <a16:creationId xmlns:a16="http://schemas.microsoft.com/office/drawing/2014/main" id="{24B0F550-3D95-4E91-850F-90066642B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9427" y="3459526"/>
            <a:ext cx="1843161" cy="612484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5BC412-E4C6-4819-8B93-7561DB667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DE1123E-105A-46DE-B7FC-D172B9411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Graphic 212">
            <a:extLst>
              <a:ext uri="{FF2B5EF4-FFF2-40B4-BE49-F238E27FC236}">
                <a16:creationId xmlns:a16="http://schemas.microsoft.com/office/drawing/2014/main" id="{94710CDC-1CF9-466E-A5F7-E59725747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2685" y="2829263"/>
            <a:ext cx="923321" cy="92332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3" name="Graphic 212">
            <a:extLst>
              <a:ext uri="{FF2B5EF4-FFF2-40B4-BE49-F238E27FC236}">
                <a16:creationId xmlns:a16="http://schemas.microsoft.com/office/drawing/2014/main" id="{A229B448-3192-4233-B2C9-F97312F0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2685" y="2829263"/>
            <a:ext cx="923321" cy="92332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5" name="Graphic 4">
            <a:extLst>
              <a:ext uri="{FF2B5EF4-FFF2-40B4-BE49-F238E27FC236}">
                <a16:creationId xmlns:a16="http://schemas.microsoft.com/office/drawing/2014/main" id="{2B740E94-FA98-412C-AD0C-D4711A4C5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47112" y="4353009"/>
            <a:ext cx="1755979" cy="1756026"/>
            <a:chOff x="5734099" y="3067130"/>
            <a:chExt cx="724484" cy="724525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BBC84E8-4938-403A-9EB8-4BC0E9B46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06713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4A3B3CE-D6D2-40D7-895E-316EB39B2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0671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BD5A600-3580-40FC-A457-295F0CFC0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19F4336-B909-415A-BCE3-6A0F76B73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E00877-3256-458E-9B3A-3F869A4F3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E2185C5-76B7-4CC1-A745-1D3034DD0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0671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DBC434-547F-4CC8-BA46-3D923A3B6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EDBE966-781E-4FD5-879A-DC30A9D39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126377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D88EF18-F6A8-454C-A981-4F6B9C171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126375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42458A4-3F05-4AB4-AF90-E6B480516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331905E-1BB6-430D-93F3-A8738005D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C9F6DD0-41A8-40E5-B43D-216E10FCA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72703C6-192A-4E20-A68A-51B852086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126377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BD0D36A-8DA6-4E23-BA33-636C46D8B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B0CB789-7F42-4F5E-A1BD-5448A912F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1855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3931530-8302-40C2-86F2-AB7C218B7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18552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6B73B7-1CC2-4BBD-83EA-A44D8EA13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0D7D614-EF2E-4292-A9D8-1EFC792AE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BC494E4-7170-4DA3-B449-1808D65EF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7AB0BA6-5C21-4E55-816A-9E176CE9E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18552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7438FB5-A6AC-4458-ADB3-4E33DB293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22EA6E6-E697-4F48-83FE-F9343B45E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2447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C57DCA-1B60-4DA8-98C7-8CB53E55E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244773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3E3D933-D3E4-4F08-A664-7B06D6DB9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B9418AA-9F86-4842-B4CC-49EBA6BB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5E8B300-9471-4490-80AB-F7B2E7C42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D21A337-7CED-4EBE-B210-FBF29DB8C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24477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E577481-070B-4CAE-AD34-992EB8094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2491116-8AD8-46B4-8C53-22DCF9FF6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30392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3C0708D-E145-4B9A-939A-2FA2F1C49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3039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BD4D3D9-05D7-49A5-84A1-17A1CF442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EC6EE98-9209-449E-A0F1-B2A6260E3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E949D3-44D1-440A-ACBB-91F40C926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07ED523-344D-4E06-B565-859C9D50F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3039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E03B495-0A53-429C-AEC5-311E04B68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04398FF-9AF7-43CF-810A-4BC23CA84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3631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8F1F240-FF39-464C-8197-9D5DFABBC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363172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E723E5-864D-4EBB-89EA-0E4AF3216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BCB0F17-77D7-41C6-BC1C-A6AD4D331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B258D1D-6940-4340-9738-BC048CCCA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3124E64-1A58-4DF4-AC72-0ACBDA038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3631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CE7AB58-01AB-4656-81CF-A6A8392E0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66CA2ED-DE92-4ABA-B2D1-0232E7F1D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42232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0FC840A-9B3F-46DA-BC3A-596AC1BD4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4223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380F78-C816-4655-97AC-D8A4BA286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6D8E1BB-7FEA-4658-8C87-ABBEAAA67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CA42073-90E7-490D-AAFA-99603A90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83CFF6E-1F8A-4146-9C0B-B45589240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4223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530D7DB-2632-43D3-A3C2-53BE24929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D217308-2829-434D-8543-E9892A02C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0671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FB765B-E219-467A-88AF-85C4A2A8F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4046EEC-8D4A-49EB-A1C1-681A726F0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D18033A-F942-4871-BE81-EE9A3F205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8A8B29B-51AE-4A99-9228-650217218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499EA92-CAAC-42B7-B443-CB2FCBEB4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06713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1591ED4-E244-4FCB-B4ED-B2FD4ACB2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126374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B72FE3F-3655-4893-80BF-285CD0739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6ADF6AF-1741-4C8D-96A4-33F7903E6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8D2F5E2-A1E6-468B-A628-2D36E2C1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D975E45-086F-458B-AB7C-A0EFFE80B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276D1C8-4E1D-48B6-8881-6CDC8D000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126377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5B5BC7C-2D39-4010-8E32-DF9DF201D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1855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A0686BE-D0C9-4636-9C17-FEE8FEC5E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DFE484B-8CFA-4824-8621-1FE446A3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B79443C-AF12-4943-ACD4-171FB422B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38348E3-4F3D-4FA7-B029-C6B894FFA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CA5CAC1-5213-4DCA-8371-75A55BC31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185527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05D5A1A-3E18-4266-8526-F8B57411D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244773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887493C-21D0-4ED2-8685-92B45D3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26D9D7-38B7-4EEA-85C2-4E98990B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F21A9FB-8834-48F8-8D50-EF12901C5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F66BB07-AC73-40E1-9E4B-89DB40D27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2447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4FD23C3-292A-41CC-A381-D78BD15F0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2447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2ADCD5F-D271-4096-9F29-F41829A7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3039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11C0FE5-30EE-45E9-A8FB-C595B6533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F3E45E5-D957-4A44-862C-F015D19B1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04638AF-9BD8-47CD-A905-0DE2CDBEF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2741B7D-D80B-45D2-AA14-2FAF9049D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F627F620-C05F-4AD5-A7FE-7B3CB9152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3039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D8B6BB9-6F21-4660-8A7A-C716C7C53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363173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6989573-9BC0-4622-B9E3-B32B8257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3631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69A9AC5-1B70-4AE9-B02E-7DF8FB84F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3631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87449A6-72D9-4C14-9652-839AB1F39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3631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C106DF8-941B-443E-8D35-14580031E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94FA74D-875A-4D64-8516-D6472DF8E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3631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8481730-7181-4C8C-B9C6-A115B266A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4223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8C392FA-C134-4BFF-9F8C-51A4E7C0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E26F0F7-97F7-452D-A36A-AAC7B2A48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9B4080-EFEF-469E-A2CF-F09BF46E1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0594B20-967B-49FE-B5AA-055B9B4D0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34CF273-6651-4A1F-A61D-3C4C3854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65D617A-DD6E-45D0-A857-1FA67A859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481479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D89D47D-A693-44DC-AC42-A1160FC0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48147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BA31854-BF75-4B5B-A53E-83969582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CCE3318-9293-4DC5-874D-BA3D9740A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8943C9A-6524-4391-BA91-577E9387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A5BCF91-A6C2-4D77-A46D-2CDDB2B9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48147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B0F6AB4-0997-4592-9B07-B68CE187B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E9376A0-F2E0-40BF-A7AF-7281D03D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54072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B70BEE1-4670-4B82-9F9A-FB429F39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540726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8BDF49E-A29D-43A3-ADC2-292F13A64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3640357-1323-426E-A930-AAAAEA4DB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6455028-161D-4127-84C7-6CD1A59F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5C55F12-4E33-4861-BC5C-AFAAF7FB2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540726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DD6BCB5-D63E-4BBF-B515-70C0C83ED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8278678-2A88-439F-9B8A-4E3E9393F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59987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64112BE-9D58-4AD2-A692-79F942710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5998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9CF0441-58DE-4E28-8E5C-126D211F2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BAF3616-0977-4425-8BD9-B93402312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72139E9-93A3-4FDC-ABCD-72F0921B0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E1ABCDC-D281-4CD9-BA2E-DE7583235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5998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A120167-EDEF-476B-9620-EFAB20A8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E38E078-6B4E-4E7E-A2E1-2CDCA24C1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99" y="365912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9874C169-1379-4BB9-B9D5-B5C5C192F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5" y="365912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BB2BAFF-571B-4F2D-AFCF-50B0527D8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6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08C1BC9C-490F-425D-9A82-1F4C4C57C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2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5635565-E926-497B-829C-C9A0816D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3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7E4C3011-7CDA-40C2-A63F-BBDB516A9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65912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7C32FB7-1501-4F32-8ED5-6EEC59A0B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0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47CC0E0-9DAE-41FA-BF39-E79CA918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2" y="371827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1F043F8-C1BF-4524-ADA5-A0E4626A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8" y="37182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0270DE89-1451-45FA-AAD7-075903153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9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5E42FDF2-4845-4CB0-AA21-8D86966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4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109337A-A85F-41A9-9C68-78D92FE3E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5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08DCBFAA-2E4E-43F2-AA2B-7EA9AABFA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7182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CCD4818-6768-4959-80E4-01320FBF8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2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25C745A-3D68-4FDD-8AC0-21087903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3" y="377752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D391178-5CDC-4778-954B-18736CDD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9" y="377752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E8FF74A-6757-4C53-A6D1-36F53A32B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501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0CC4532A-EE58-4836-BB09-3194649C6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7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4127B9E-133A-4FD1-8B79-637A075A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901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28D38FE-90F1-494D-8F0E-D89754E0F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8" y="377752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1F56C68-072F-4641-BD31-AE2004B3A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5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4AF48276-EC6D-4EDF-889C-0563E3CB9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481479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EE0A97C-ACEF-4CFB-9FE8-274FDE2AF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DE8458C7-22DF-4601-8120-10512404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BECAF46-FC46-41BB-92D3-CFA21AA1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09FE3E6-49D5-4C5C-8C2E-E31E5F517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557A84F-10E2-4C72-A184-33B59DFE4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5" y="3481476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E0B479C-AA44-4EF3-9A6A-03559B517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5407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BF71F7D4-D7FF-49FE-B9D1-97BA696D0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540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0A6BABC6-A1FA-484B-BAB8-1EC8EE2CF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5407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D20E132-D22A-4DAE-BEE1-EB3492FC0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5407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A704EA7-289B-4288-998E-305267B5A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5407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EAC234A-BE8D-43E4-BFE0-4C187A480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5" y="3540732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70BB83A3-F7A7-4017-AACE-5F8CCF94E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59988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13F101A-DB2B-4CC2-99D3-97A22E384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5998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C6D55D4-D22B-4295-ACDE-0DBAE2E46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5998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88C1128-2B70-419A-9034-DE6C9C02C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5998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BC10DB9-73CF-48BB-81A2-73F4678CA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5998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88125E58-430D-4811-BF81-370A029CA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5" y="35998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CD306F6-A0CA-4FD8-AF06-51B861443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6591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BEE954A-C095-4EA0-A660-158883C55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6591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013A2A3-ADD2-412F-AAE5-7CD270769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6591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096985A-C23C-411E-99A9-9A7CD103F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6591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9363059-F563-492E-8262-45E3D2FBD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6591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1BF16AB-D65B-4E1C-B173-81C328FFD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7" y="3659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A0B43630-5342-45D2-9B5C-CB51E55F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3" y="37182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D905CCB-CED8-4D6A-B990-655BE1A90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5" y="37182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72304FB-F275-4403-A6C6-A700AEB91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40" y="37182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F715F42-4E51-429B-A679-D796E245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91" y="37182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01D0433E-3F3B-4F4D-AD93-240E922B3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8" y="371826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6D0C5440-E57C-453A-BA9E-04D690676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6" y="371827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6B7E2CF9-B31E-4124-BBF7-2C6D4AC0A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0" y="3777555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F0938E3-CCFE-4C6B-A2E2-BD4242ACE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9" y="3777526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FEDDB9A1-5385-42C9-A6A2-C7BEE985E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77748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0BD6B00B-9F3C-4EAA-9AA6-9CEDAF744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90" y="377744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453445DE-2B52-40A9-80AB-67044FD59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43" y="377746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FA1A11A-4D6A-42C7-974F-ABA154193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1857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ošatenie, exteriér, osoba, obuv&#10;&#10;Automaticky generovaný popis">
            <a:extLst>
              <a:ext uri="{FF2B5EF4-FFF2-40B4-BE49-F238E27FC236}">
                <a16:creationId xmlns:a16="http://schemas.microsoft.com/office/drawing/2014/main" id="{35800CC1-F8CB-8C03-F29E-693CBC9EB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t="4557" r="2703" b="8652"/>
          <a:stretch/>
        </p:blipFill>
        <p:spPr>
          <a:xfrm>
            <a:off x="7200900" y="2606675"/>
            <a:ext cx="4829175" cy="4160584"/>
          </a:xfrm>
          <a:prstGeom prst="rect">
            <a:avLst/>
          </a:prstGeom>
        </p:spPr>
      </p:pic>
      <p:pic>
        <p:nvPicPr>
          <p:cNvPr id="7" name="Obrázok 6" descr="Obrázok, na ktorom je exteriér, ošatenie, chlapec, zem&#10;&#10;Automaticky generovaný popis">
            <a:extLst>
              <a:ext uri="{FF2B5EF4-FFF2-40B4-BE49-F238E27FC236}">
                <a16:creationId xmlns:a16="http://schemas.microsoft.com/office/drawing/2014/main" id="{7ECFE998-7A04-7D93-8C25-845E9AFE5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1"/>
          <a:stretch/>
        </p:blipFill>
        <p:spPr>
          <a:xfrm rot="5400000">
            <a:off x="8654896" y="213133"/>
            <a:ext cx="3149910" cy="290512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C61402-6AA0-6977-3752-0742E085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8" y="1514574"/>
            <a:ext cx="8953500" cy="1325563"/>
          </a:xfrm>
        </p:spPr>
        <p:txBody>
          <a:bodyPr>
            <a:normAutofit/>
          </a:bodyPr>
          <a:lstStyle/>
          <a:p>
            <a:pPr algn="ctr"/>
            <a:r>
              <a:rPr lang="sk-SK" sz="3600" i="1" u="sng" dirty="0"/>
              <a:t>Na úvodnom </a:t>
            </a:r>
            <a:r>
              <a:rPr lang="sk-SK" sz="3600" i="1" u="sng" dirty="0" err="1"/>
              <a:t>teambuildingu</a:t>
            </a:r>
            <a:r>
              <a:rPr lang="sk-SK" sz="3600" i="1" u="sng" dirty="0"/>
              <a:t> sme si spoločne nastavili základné pravidlá a rutiny v triede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F8F8398-06B4-DD26-4D9A-07DC1652B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" y="2606675"/>
            <a:ext cx="6848475" cy="4160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  </a:t>
            </a:r>
          </a:p>
          <a:p>
            <a:r>
              <a:rPr lang="sk-SK" dirty="0"/>
              <a:t>Zadefinovali sme si veci, ktoré očakávame a ktoré vieme priniesť pozitívnym spôsobom, nie negatívnym podmieňovaním. </a:t>
            </a:r>
          </a:p>
          <a:p>
            <a:pPr marL="0" indent="0">
              <a:buNone/>
            </a:pPr>
            <a:r>
              <a:rPr lang="sk-SK" sz="2000" dirty="0"/>
              <a:t>Napr.: ak sa budem cítiť dotknutý, urazený pomenujem svoje pocity a opýtam sa spolužiaka, ako si myslí, že sa môžem cítiť po jeho nevhodnej poznámke či vtipe.  Nepoužívam oplácanie, vyhrážanie...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D5FDA5A-1D08-13E6-D313-14C6B46D1F55}"/>
              </a:ext>
            </a:extLst>
          </p:cNvPr>
          <p:cNvSpPr txBox="1"/>
          <p:nvPr/>
        </p:nvSpPr>
        <p:spPr>
          <a:xfrm>
            <a:off x="350046" y="68024"/>
            <a:ext cx="8277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Výsledky vzdelávania z kurzu v praxi</a:t>
            </a:r>
          </a:p>
        </p:txBody>
      </p:sp>
    </p:spTree>
    <p:extLst>
      <p:ext uri="{BB962C8B-B14F-4D97-AF65-F5344CB8AC3E}">
        <p14:creationId xmlns:p14="http://schemas.microsoft.com/office/powerpoint/2010/main" val="4062534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AF5369-6C3E-D38E-CA74-D90702FA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Diskutovali sme o </a:t>
            </a:r>
            <a:r>
              <a:rPr lang="sk-SK" sz="4100" b="1" dirty="0"/>
              <a:t>s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</a:t>
            </a:r>
            <a:r>
              <a:rPr lang="sk-SK" sz="4100" b="1" dirty="0" err="1"/>
              <a:t>ávaní</a:t>
            </a:r>
            <a:r>
              <a:rPr lang="sk-SK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sa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podľa</a:t>
            </a:r>
            <a:r>
              <a:rPr lang="sk-SK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hesla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,,TRUST</a:t>
            </a:r>
            <a:r>
              <a:rPr lang="sk-SK" sz="4100" b="1" dirty="0"/>
              <a:t>“</a:t>
            </a:r>
            <a:endParaRPr lang="en-US" sz="4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6B30FCB0-B385-5CD0-2DA6-428C87755B93}"/>
              </a:ext>
            </a:extLst>
          </p:cNvPr>
          <p:cNvSpPr txBox="1">
            <a:spLocks/>
          </p:cNvSpPr>
          <p:nvPr/>
        </p:nvSpPr>
        <p:spPr>
          <a:xfrm>
            <a:off x="248807" y="2389218"/>
            <a:ext cx="4779704" cy="363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00" dirty="0"/>
          </a:p>
          <a:p>
            <a:pPr marL="0"/>
            <a:r>
              <a:rPr lang="en-US" sz="1900" b="1" dirty="0"/>
              <a:t>T</a:t>
            </a:r>
            <a:r>
              <a:rPr lang="en-US" sz="1900" dirty="0"/>
              <a:t> – </a:t>
            </a:r>
            <a:r>
              <a:rPr lang="en-US" sz="1900" dirty="0" err="1"/>
              <a:t>prehľadnosť</a:t>
            </a:r>
            <a:r>
              <a:rPr lang="en-US" sz="1900" dirty="0"/>
              <a:t> (</a:t>
            </a:r>
            <a:r>
              <a:rPr lang="en-US" sz="1900" dirty="0" err="1"/>
              <a:t>zdieľame</a:t>
            </a:r>
            <a:r>
              <a:rPr lang="en-US" sz="1900" dirty="0"/>
              <a:t> </a:t>
            </a:r>
            <a:r>
              <a:rPr lang="en-US" sz="1900" dirty="0" err="1"/>
              <a:t>sa</a:t>
            </a:r>
            <a:r>
              <a:rPr lang="en-US" sz="1900" dirty="0"/>
              <a:t>, </a:t>
            </a:r>
            <a:r>
              <a:rPr lang="sk-SK" sz="1900" dirty="0"/>
              <a:t>  </a:t>
            </a:r>
          </a:p>
          <a:p>
            <a:pPr marL="0" indent="0">
              <a:buNone/>
            </a:pPr>
            <a:r>
              <a:rPr lang="sk-SK" sz="1900" dirty="0"/>
              <a:t>           </a:t>
            </a:r>
            <a:r>
              <a:rPr lang="en-US" sz="1900" dirty="0" err="1"/>
              <a:t>vyjadrujeme</a:t>
            </a:r>
            <a:r>
              <a:rPr lang="en-US" sz="1900" dirty="0"/>
              <a:t> to, </a:t>
            </a:r>
            <a:r>
              <a:rPr lang="en-US" sz="1900" dirty="0" err="1"/>
              <a:t>čo</a:t>
            </a:r>
            <a:r>
              <a:rPr lang="en-US" sz="1900" dirty="0"/>
              <a:t> </a:t>
            </a:r>
            <a:r>
              <a:rPr lang="en-US" sz="1900" dirty="0" err="1"/>
              <a:t>cítime</a:t>
            </a:r>
            <a:r>
              <a:rPr lang="en-US" sz="1900" dirty="0"/>
              <a:t> bez </a:t>
            </a:r>
            <a:r>
              <a:rPr lang="en-US" sz="1900" dirty="0" err="1"/>
              <a:t>agresie</a:t>
            </a:r>
            <a:r>
              <a:rPr lang="en-US" sz="1900" dirty="0"/>
              <a:t>)</a:t>
            </a:r>
          </a:p>
          <a:p>
            <a:pPr marL="0"/>
            <a:r>
              <a:rPr lang="en-US" sz="1900" b="1" dirty="0"/>
              <a:t>R</a:t>
            </a:r>
            <a:r>
              <a:rPr lang="en-US" sz="1900" dirty="0"/>
              <a:t> – </a:t>
            </a:r>
            <a:r>
              <a:rPr lang="en-US" sz="1900" dirty="0" err="1"/>
              <a:t>rešpektujeme</a:t>
            </a:r>
            <a:r>
              <a:rPr lang="en-US" sz="1900" dirty="0"/>
              <a:t> </a:t>
            </a:r>
            <a:r>
              <a:rPr lang="en-US" sz="1900" dirty="0" err="1"/>
              <a:t>sa</a:t>
            </a:r>
            <a:r>
              <a:rPr lang="en-US" sz="1900" dirty="0"/>
              <a:t> </a:t>
            </a:r>
            <a:r>
              <a:rPr lang="en-US" sz="1900" dirty="0" err="1"/>
              <a:t>navzájom</a:t>
            </a:r>
            <a:endParaRPr lang="en-US" sz="1900" dirty="0"/>
          </a:p>
          <a:p>
            <a:pPr marL="0"/>
            <a:r>
              <a:rPr lang="en-US" sz="1900" b="1" dirty="0"/>
              <a:t>U</a:t>
            </a:r>
            <a:r>
              <a:rPr lang="en-US" sz="1900" dirty="0"/>
              <a:t> – </a:t>
            </a:r>
            <a:r>
              <a:rPr lang="en-US" sz="1900" dirty="0" err="1"/>
              <a:t>snažíme</a:t>
            </a:r>
            <a:r>
              <a:rPr lang="en-US" sz="1900" dirty="0"/>
              <a:t> </a:t>
            </a:r>
            <a:r>
              <a:rPr lang="en-US" sz="1900" dirty="0" err="1"/>
              <a:t>sa</a:t>
            </a:r>
            <a:r>
              <a:rPr lang="en-US" sz="1900" dirty="0"/>
              <a:t> </a:t>
            </a:r>
            <a:r>
              <a:rPr lang="en-US" sz="1900" dirty="0" err="1"/>
              <a:t>porozumieť</a:t>
            </a:r>
            <a:r>
              <a:rPr lang="en-US" sz="1900" dirty="0"/>
              <a:t> </a:t>
            </a:r>
            <a:r>
              <a:rPr lang="en-US" sz="1900" dirty="0" err="1"/>
              <a:t>si</a:t>
            </a:r>
            <a:endParaRPr lang="en-US" sz="1900" dirty="0"/>
          </a:p>
          <a:p>
            <a:pPr marL="0"/>
            <a:r>
              <a:rPr lang="en-US" sz="1900" b="1" dirty="0"/>
              <a:t>S</a:t>
            </a:r>
            <a:r>
              <a:rPr lang="en-US" sz="1900" dirty="0"/>
              <a:t> – </a:t>
            </a:r>
            <a:r>
              <a:rPr lang="en-US" sz="1900" dirty="0" err="1"/>
              <a:t>myslíme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bezpečnosť</a:t>
            </a:r>
            <a:r>
              <a:rPr lang="en-US" sz="1900" dirty="0"/>
              <a:t>, so </a:t>
            </a:r>
            <a:r>
              <a:rPr lang="en-US" sz="1900" dirty="0" err="1"/>
              <a:t>svojimi</a:t>
            </a:r>
            <a:r>
              <a:rPr lang="en-US" sz="1900" dirty="0"/>
              <a:t>   </a:t>
            </a:r>
          </a:p>
          <a:p>
            <a:pPr marL="0" indent="0">
              <a:buNone/>
            </a:pPr>
            <a:r>
              <a:rPr lang="sk-SK" sz="1900" dirty="0"/>
              <a:t>    </a:t>
            </a:r>
            <a:r>
              <a:rPr lang="en-US" sz="1900" dirty="0"/>
              <a:t>       </a:t>
            </a:r>
            <a:r>
              <a:rPr lang="en-US" sz="1900" dirty="0" err="1"/>
              <a:t>úspechmi</a:t>
            </a:r>
            <a:r>
              <a:rPr lang="en-US" sz="1900" dirty="0"/>
              <a:t> </a:t>
            </a:r>
            <a:r>
              <a:rPr lang="en-US" sz="1900" dirty="0" err="1"/>
              <a:t>sa</a:t>
            </a:r>
            <a:r>
              <a:rPr lang="en-US" sz="1900" dirty="0"/>
              <a:t> </a:t>
            </a:r>
            <a:r>
              <a:rPr lang="en-US" sz="1900" dirty="0" err="1"/>
              <a:t>zdieľajme</a:t>
            </a:r>
            <a:endParaRPr lang="en-US" sz="1900" dirty="0"/>
          </a:p>
          <a:p>
            <a:pPr marL="0"/>
            <a:r>
              <a:rPr lang="en-US" sz="1900" b="1" dirty="0"/>
              <a:t>T</a:t>
            </a:r>
            <a:r>
              <a:rPr lang="en-US" sz="1900" dirty="0"/>
              <a:t> – </a:t>
            </a:r>
            <a:r>
              <a:rPr lang="en-US" sz="1900" dirty="0" err="1"/>
              <a:t>hovorme</a:t>
            </a:r>
            <a:r>
              <a:rPr lang="en-US" sz="1900" dirty="0"/>
              <a:t> </a:t>
            </a:r>
            <a:r>
              <a:rPr lang="en-US" sz="1900" dirty="0" err="1"/>
              <a:t>pravdu</a:t>
            </a:r>
            <a:endParaRPr lang="en-US" sz="1900" dirty="0"/>
          </a:p>
          <a:p>
            <a:pPr marL="0"/>
            <a:endParaRPr lang="en-US" sz="1900" dirty="0"/>
          </a:p>
          <a:p>
            <a:pPr marL="0"/>
            <a:endParaRPr lang="en-US" sz="1900" dirty="0"/>
          </a:p>
          <a:p>
            <a:pPr marL="0"/>
            <a:endParaRPr lang="en-US" sz="1900" dirty="0"/>
          </a:p>
        </p:txBody>
      </p:sp>
      <p:pic>
        <p:nvPicPr>
          <p:cNvPr id="6" name="Zástupný objekt pre obsah 5" descr="Obrázok, na ktorom je ľudská tvár, osoba, ošatenie, úsmev&#10;&#10;Automaticky generovaný popis">
            <a:extLst>
              <a:ext uri="{FF2B5EF4-FFF2-40B4-BE49-F238E27FC236}">
                <a16:creationId xmlns:a16="http://schemas.microsoft.com/office/drawing/2014/main" id="{38F4604C-13F1-86F1-E502-6E6CA7840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11" y="2367398"/>
            <a:ext cx="6470135" cy="36394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71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2A58B-5468-F079-AA9D-136AABBF0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2615"/>
          </a:xfrm>
        </p:spPr>
        <p:txBody>
          <a:bodyPr>
            <a:normAutofit/>
          </a:bodyPr>
          <a:lstStyle/>
          <a:p>
            <a:pPr algn="ctr"/>
            <a:r>
              <a:rPr lang="sk-SK" sz="4000" dirty="0"/>
              <a:t>Vnímame </a:t>
            </a:r>
            <a:r>
              <a:rPr lang="sk-SK" sz="4000" dirty="0" err="1"/>
              <a:t>Phygmalion</a:t>
            </a:r>
            <a:r>
              <a:rPr lang="sk-SK" sz="4000" dirty="0"/>
              <a:t> </a:t>
            </a:r>
            <a:r>
              <a:rPr lang="sk-SK" sz="4000" dirty="0" err="1"/>
              <a:t>effect</a:t>
            </a:r>
            <a:r>
              <a:rPr lang="sk-SK" sz="4000" dirty="0"/>
              <a:t> – naše reakcie a presvedčenia vplývajú  na to, čo si o sebe môj spolužiak myslí</a:t>
            </a:r>
            <a:r>
              <a:rPr lang="sk-SK" dirty="0"/>
              <a:t>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4E4C6C0-C930-F2DA-7D4A-D42C5014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179" y="2124002"/>
            <a:ext cx="2921000" cy="4351338"/>
          </a:xfrm>
        </p:spPr>
        <p:txBody>
          <a:bodyPr/>
          <a:lstStyle/>
          <a:p>
            <a:pPr algn="ctr"/>
            <a:r>
              <a:rPr lang="sk-SK" dirty="0"/>
              <a:t>Žiaci sa pokúsili  opísať talenty, dary a schopnosti spolužiakov.</a:t>
            </a:r>
          </a:p>
          <a:p>
            <a:pPr algn="ctr"/>
            <a:r>
              <a:rPr lang="sk-SK" dirty="0"/>
              <a:t> Určovali silné stránky a zručnosti ostatných.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 descr="Obrázok, na ktorom je detské kresby, kresba, náčrt, atrament&#10;&#10;Automaticky generovaný popis">
            <a:extLst>
              <a:ext uri="{FF2B5EF4-FFF2-40B4-BE49-F238E27FC236}">
                <a16:creationId xmlns:a16="http://schemas.microsoft.com/office/drawing/2014/main" id="{5F2BD173-7BCC-0F07-5EB3-61CA0FAC5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8716" r="7852" b="6938"/>
          <a:stretch/>
        </p:blipFill>
        <p:spPr>
          <a:xfrm rot="5400000">
            <a:off x="7065731" y="2133051"/>
            <a:ext cx="5116658" cy="4333241"/>
          </a:xfrm>
          <a:prstGeom prst="rect">
            <a:avLst/>
          </a:prstGeom>
        </p:spPr>
      </p:pic>
      <p:pic>
        <p:nvPicPr>
          <p:cNvPr id="7" name="Obrázok 6" descr="Obrázok, na ktorom je kresba, detské kresby, náčrt, ilustrácia&#10;&#10;Automaticky generovaný popis">
            <a:extLst>
              <a:ext uri="{FF2B5EF4-FFF2-40B4-BE49-F238E27FC236}">
                <a16:creationId xmlns:a16="http://schemas.microsoft.com/office/drawing/2014/main" id="{DBB2B205-8292-12C6-BC85-D9EFD78E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3456" r="9930" b="12470"/>
          <a:stretch/>
        </p:blipFill>
        <p:spPr>
          <a:xfrm rot="5400000">
            <a:off x="-409563" y="2365388"/>
            <a:ext cx="5185385" cy="37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8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D4EAC-71E4-7A11-B980-0812A818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sk-SK" dirty="0"/>
              <a:t>Naše triedne rutiny ...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F60BF29-9563-199E-5C96-FA45AD6E1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50950"/>
            <a:ext cx="11734800" cy="5607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To najdôležitejšie </a:t>
            </a:r>
            <a:r>
              <a:rPr lang="sk-SK" dirty="0">
                <a:sym typeface="Wingdings" panose="05000000000000000000" pitchFamily="2" charset="2"/>
              </a:rPr>
              <a:t> - p</a:t>
            </a:r>
            <a:r>
              <a:rPr lang="sk-SK" dirty="0"/>
              <a:t>oužívanie mobilov pred vyučovaním:</a:t>
            </a:r>
          </a:p>
          <a:p>
            <a:pPr marL="0" indent="0">
              <a:buNone/>
            </a:pPr>
            <a:endParaRPr lang="sk-SK" dirty="0"/>
          </a:p>
          <a:p>
            <a:pPr marL="514350" indent="-514350">
              <a:buAutoNum type="arabicPeriod"/>
            </a:pPr>
            <a:r>
              <a:rPr lang="sk-SK" dirty="0"/>
              <a:t>Po príchode do triedy si najskôr zlož stoličku, priprav veci potrebné na prvú vyučovaciu hodinu. 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2. Ak si splnil bod č.1 môžeš si vziať mobil do voľnočasového kútika        </a:t>
            </a:r>
          </a:p>
          <a:p>
            <a:pPr marL="0" indent="0">
              <a:buNone/>
            </a:pPr>
            <a:r>
              <a:rPr lang="sk-SK" dirty="0"/>
              <a:t>    (gauč so stolíkom v zadnej časti triedy) alebo sa pripravuj  na vyučovanie.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3. Mobil môžeš používať len do 7:50 hod. Najneskôr o 7:50 hod. odložíš </a:t>
            </a:r>
          </a:p>
          <a:p>
            <a:pPr marL="0" indent="0">
              <a:buNone/>
            </a:pPr>
            <a:r>
              <a:rPr lang="sk-SK" dirty="0"/>
              <a:t>     vypnutý mobil do skrinky na mobily v triede. Dostaneš ho späť až po </a:t>
            </a:r>
          </a:p>
          <a:p>
            <a:pPr marL="0" indent="0">
              <a:buNone/>
            </a:pPr>
            <a:r>
              <a:rPr lang="sk-SK" dirty="0"/>
              <a:t>     skončení vyučovania.</a:t>
            </a:r>
          </a:p>
        </p:txBody>
      </p:sp>
    </p:spTree>
    <p:extLst>
      <p:ext uri="{BB962C8B-B14F-4D97-AF65-F5344CB8AC3E}">
        <p14:creationId xmlns:p14="http://schemas.microsoft.com/office/powerpoint/2010/main" val="240368365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506</Words>
  <Application>Microsoft Office PowerPoint</Application>
  <PresentationFormat>Širokouhlá</PresentationFormat>
  <Paragraphs>48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Wingdings</vt:lpstr>
      <vt:lpstr>Motív Office</vt:lpstr>
      <vt:lpstr>Classroom management</vt:lpstr>
      <vt:lpstr>Môj výber a očakávania od kurzu...?</vt:lpstr>
      <vt:lpstr>Čo mi kurz priniesol? </vt:lpstr>
      <vt:lpstr>Nezabudnuteľné zážitky </vt:lpstr>
      <vt:lpstr>Na úvodnom teambuildingu sme si spoločne nastavili základné pravidlá a rutiny v triede</vt:lpstr>
      <vt:lpstr>Diskutovali sme o správaní sa podľa hesla ,,TRUST“</vt:lpstr>
      <vt:lpstr>Vnímame Phygmalion effect – naše reakcie a presvedčenia vplývajú  na to, čo si o sebe môj spolužiak myslí.</vt:lpstr>
      <vt:lpstr>Naše triedne rutiny 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management</dc:title>
  <dc:creator>Andrea Polková</dc:creator>
  <cp:lastModifiedBy>Andrea Polková</cp:lastModifiedBy>
  <cp:revision>6</cp:revision>
  <dcterms:created xsi:type="dcterms:W3CDTF">2024-04-01T13:19:06Z</dcterms:created>
  <dcterms:modified xsi:type="dcterms:W3CDTF">2024-04-24T10:43:29Z</dcterms:modified>
</cp:coreProperties>
</file>